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92" r:id="rId3"/>
    <p:sldId id="257" r:id="rId4"/>
    <p:sldId id="268" r:id="rId5"/>
    <p:sldId id="294" r:id="rId6"/>
    <p:sldId id="258" r:id="rId7"/>
    <p:sldId id="273" r:id="rId8"/>
    <p:sldId id="296" r:id="rId9"/>
    <p:sldId id="259" r:id="rId10"/>
    <p:sldId id="274" r:id="rId11"/>
    <p:sldId id="275" r:id="rId12"/>
    <p:sldId id="276" r:id="rId13"/>
    <p:sldId id="293" r:id="rId14"/>
    <p:sldId id="298" r:id="rId15"/>
    <p:sldId id="297" r:id="rId16"/>
    <p:sldId id="260" r:id="rId17"/>
    <p:sldId id="262" r:id="rId18"/>
    <p:sldId id="263" r:id="rId19"/>
    <p:sldId id="265" r:id="rId20"/>
    <p:sldId id="266" r:id="rId21"/>
    <p:sldId id="271" r:id="rId22"/>
    <p:sldId id="285" r:id="rId23"/>
    <p:sldId id="277" r:id="rId24"/>
    <p:sldId id="283" r:id="rId25"/>
    <p:sldId id="278" r:id="rId26"/>
    <p:sldId id="279" r:id="rId27"/>
    <p:sldId id="281" r:id="rId28"/>
    <p:sldId id="282" r:id="rId29"/>
    <p:sldId id="286" r:id="rId30"/>
    <p:sldId id="287" r:id="rId31"/>
    <p:sldId id="288" r:id="rId32"/>
    <p:sldId id="289" r:id="rId33"/>
    <p:sldId id="26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9EDDB7-532B-4E8B-96BF-22E416D704EA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B78DE-BDC4-47DC-9DAE-35A200596C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2693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B78DE-BDC4-47DC-9DAE-35A200596C3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B78DE-BDC4-47DC-9DAE-35A200596C3F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B78DE-BDC4-47DC-9DAE-35A200596C3F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9E67-349A-419B-B077-54CD1450F87C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0EC03-6B52-4C31-BE84-395CA4CC1D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6038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9E67-349A-419B-B077-54CD1450F87C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0EC03-6B52-4C31-BE84-395CA4CC1D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8298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9E67-349A-419B-B077-54CD1450F87C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0EC03-6B52-4C31-BE84-395CA4CC1D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2935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9E67-349A-419B-B077-54CD1450F87C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0EC03-6B52-4C31-BE84-395CA4CC1D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997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9E67-349A-419B-B077-54CD1450F87C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0EC03-6B52-4C31-BE84-395CA4CC1D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4805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9E67-349A-419B-B077-54CD1450F87C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0EC03-6B52-4C31-BE84-395CA4CC1D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5404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9E67-349A-419B-B077-54CD1450F87C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0EC03-6B52-4C31-BE84-395CA4CC1D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9502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9E67-349A-419B-B077-54CD1450F87C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0EC03-6B52-4C31-BE84-395CA4CC1D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1187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9E67-349A-419B-B077-54CD1450F87C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0EC03-6B52-4C31-BE84-395CA4CC1D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5433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9E67-349A-419B-B077-54CD1450F87C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0EC03-6B52-4C31-BE84-395CA4CC1D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2309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69E67-349A-419B-B077-54CD1450F87C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0EC03-6B52-4C31-BE84-395CA4CC1D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0814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69E67-349A-419B-B077-54CD1450F87C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0EC03-6B52-4C31-BE84-395CA4CC1D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5202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53;&#1086;&#1074;&#1072;&#1103;%20&#1087;&#1072;&#1087;&#1082;&#1072;\&#1060;&#1080;&#1079;&#1084;&#1080;&#1085;&#1091;&#1090;&#1082;&#1072;-&#1084;&#1080;&#1085;&#1091;&#1090;&#1082;&#1072;%2013-%20&#1052;&#1086;&#1089;&#1082;&#1074;&#1072;%20&#1096;&#1082;&#1086;&#1083;&#1072;%20&#8470;%20480%20(&#1058;&#1072;&#1083;&#1072;&#1083;&#1080;&#1093;&#1080;&#1085;&#1089;&#1082;&#1072;&#1103;)%201.mp4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53;&#1086;&#1074;&#1072;&#1103;%20&#1087;&#1072;&#1087;&#1082;&#1072;\&#1059;&#1095;&#1080;&#1090;&#1100;&#1089;&#1103;%20&#1085;&#1072;&#1076;&#1086;%20&#1074;&#1077;&#1089;&#1077;&#1083;&#1086;.mp4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8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C:\Users\User\Desktop\bf06d7b303af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434093"/>
            <a:ext cx="5643602" cy="64239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6196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2761377"/>
              </p:ext>
            </p:extLst>
          </p:nvPr>
        </p:nvGraphicFramePr>
        <p:xfrm>
          <a:off x="1000100" y="285729"/>
          <a:ext cx="7429552" cy="6072229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870188"/>
                <a:gridCol w="1888949"/>
                <a:gridCol w="1888949"/>
                <a:gridCol w="1781466"/>
              </a:tblGrid>
              <a:tr h="9917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Горы 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Озера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Реки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Деревья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427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Альпы</a:t>
                      </a:r>
                      <a:endParaRPr lang="ru-RU" sz="3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Чудское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Волга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тополь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529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Памир</a:t>
                      </a:r>
                      <a:endParaRPr lang="ru-RU" sz="3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Байкал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Днепр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дуб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846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Кавказ</a:t>
                      </a:r>
                      <a:endParaRPr lang="ru-RU" sz="3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Онежское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Иргиз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липа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3257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285728"/>
            <a:ext cx="8429652" cy="62478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000" b="1" dirty="0">
                <a:ln w="24500" cmpd="dbl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</a:t>
            </a:r>
            <a:r>
              <a:rPr lang="ru-RU" sz="4000" b="1" dirty="0" smtClean="0">
                <a:ln w="24500" cmpd="dbl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4000" b="1" i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каких-либо</a:t>
            </a:r>
            <a:r>
              <a:rPr lang="ru-RU" sz="4000" b="1" i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</a:t>
            </a:r>
            <a:r>
              <a:rPr lang="ru-RU" sz="4000" b="1" i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явлений, понятий на основе определенных общих </a:t>
            </a:r>
            <a:r>
              <a:rPr lang="ru-RU" sz="4000" b="1" i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признаков</a:t>
            </a:r>
          </a:p>
          <a:p>
            <a:pPr algn="ctr"/>
            <a:endParaRPr lang="ru-RU" sz="4000" b="1" i="1" dirty="0" smtClean="0">
              <a:ln>
                <a:solidFill>
                  <a:schemeClr val="tx1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Задание!</a:t>
            </a:r>
          </a:p>
          <a:p>
            <a:r>
              <a:rPr lang="ru-RU" sz="4000" b="1" i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Распредели </a:t>
            </a:r>
            <a:r>
              <a:rPr lang="ru-RU" sz="4000" b="1" i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животных на </a:t>
            </a:r>
            <a:r>
              <a:rPr lang="ru-RU" sz="4000" b="1" i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группы:</a:t>
            </a:r>
            <a:endParaRPr lang="ru-RU" sz="4000" b="1" i="1" dirty="0">
              <a:ln>
                <a:solidFill>
                  <a:schemeClr val="tx1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i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b="1" i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Заяц,стрекоза,медведь,божья</a:t>
            </a:r>
            <a:r>
              <a:rPr lang="ru-RU" sz="4000" b="1" i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r>
              <a:rPr lang="ru-RU" sz="4000" b="1" i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b="1" i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коровка,волк,муха</a:t>
            </a:r>
            <a:endParaRPr lang="ru-RU" sz="4000" b="1" i="1" dirty="0">
              <a:ln>
                <a:solidFill>
                  <a:schemeClr val="tx1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b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338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05661157"/>
              </p:ext>
            </p:extLst>
          </p:nvPr>
        </p:nvGraphicFramePr>
        <p:xfrm>
          <a:off x="1000100" y="285729"/>
          <a:ext cx="7460332" cy="5929352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3714581"/>
                <a:gridCol w="3745751"/>
              </a:tblGrid>
              <a:tr h="21792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насекомые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млекопитающие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50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стрекоза</a:t>
                      </a:r>
                      <a:endParaRPr lang="ru-RU" sz="3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заяц</a:t>
                      </a:r>
                      <a:endParaRPr lang="ru-RU" sz="3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50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божья коровка</a:t>
                      </a:r>
                      <a:endParaRPr lang="ru-RU" sz="3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медведь</a:t>
                      </a:r>
                      <a:endParaRPr lang="ru-RU" sz="3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50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муха</a:t>
                      </a:r>
                      <a:endParaRPr lang="ru-RU" sz="3200" b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волк</a:t>
                      </a:r>
                      <a:endParaRPr lang="ru-RU" sz="3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33525" y="32226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531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908720"/>
            <a:ext cx="7992888" cy="3600000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24500" cmpd="dbl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Ассоциация</a:t>
            </a:r>
            <a:r>
              <a:rPr lang="ru-RU" b="1" dirty="0">
                <a:ln w="24500" cmpd="dbl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i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нахождение</a:t>
            </a:r>
            <a:r>
              <a:rPr lang="ru-RU" b="1" dirty="0" smtClean="0">
                <a:ln w="24500" cmpd="dbl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ярких необычных </a:t>
            </a:r>
            <a:r>
              <a:rPr lang="ru-RU" b="1" i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образов,которые</a:t>
            </a:r>
            <a:r>
              <a:rPr lang="ru-RU" b="1" i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соединяются с запоминаемой информацией.</a:t>
            </a:r>
            <a:br>
              <a:rPr lang="ru-RU" b="1" i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72288"/>
            <a:ext cx="2844000" cy="2306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367281" y="4419141"/>
            <a:ext cx="2160000" cy="1751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5117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Физминутка-минутка 13- Москва школа № 480 (Талалихинская) 1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785794"/>
            <a:ext cx="9130966" cy="5424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4954562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Художественные тексты (проза, стихи)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читаете такой текст: </a:t>
            </a:r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«Архипелаг Фиджи – это крупные и мелкие острова. Большинство из них вулканического происхождения. Тут есть песчаные пляжи, окаймленные пальмовыми рощами, укромные бухты...» </a:t>
            </a:r>
          </a:p>
        </p:txBody>
      </p:sp>
    </p:spTree>
    <p:extLst>
      <p:ext uri="{BB962C8B-B14F-4D97-AF65-F5344CB8AC3E}">
        <p14:creationId xmlns:p14="http://schemas.microsoft.com/office/powerpoint/2010/main" xmlns="" val="252675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2.infourok.ru/uploads/ex/0aee/0002b685-52f4aaca/img2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7375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20688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Натуральные числа</a:t>
            </a:r>
          </a:p>
          <a:p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Умножение на 5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дописать 0 и разделить на 2.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836×5=8360/2=4180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Умножение на 9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дописать 0 и отнять исходное число.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254×9=2540-254=2286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Умножать на 9 числа от 1 до 10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можно на пальцах. Вытягиваем 10 пальцев. </a:t>
            </a:r>
          </a:p>
        </p:txBody>
      </p:sp>
      <p:pic>
        <p:nvPicPr>
          <p:cNvPr id="3" name="Рисунок 2" descr="https://i.mycdn.me/image?id=839304769051&amp;t=0&amp;plc=WEB&amp;tkn=*euFSlFRuQdN5hZdIu9aBOfZJXt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428736"/>
            <a:ext cx="3815104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971600" y="4437112"/>
            <a:ext cx="54680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хотим умножить на 3.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Загибаем третий палец и считаем вытянутые. Слева их 2, справа 7. Значит 27. И т.п.</a:t>
            </a:r>
          </a:p>
        </p:txBody>
      </p:sp>
    </p:spTree>
    <p:extLst>
      <p:ext uri="{BB962C8B-B14F-4D97-AF65-F5344CB8AC3E}">
        <p14:creationId xmlns:p14="http://schemas.microsoft.com/office/powerpoint/2010/main" xmlns="" val="357597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60648"/>
            <a:ext cx="7963818" cy="827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Умножение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двузначных чисел на 11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записываем число, а в середину вставляем сумму его цифр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24×11=2#4 (вместо решетка сумма цифр)=2 (2+4) 4=264. Если сумма цифр больше 10, то вторая цифра записывается в середину, а десятки прибавляются к первой цифре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75×11=7#5=7 (7+5) 5=(7+1)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25=825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Запоминание числового выражения величины числа π (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~3,14159265358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…) происходит легче, если использовать его стихотворные формы, в которых, например: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букв в каждом слове соответствует очередной цифре числа: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я знаю и помню прекрасно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 многие знаки мне лишни, напрасно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2204864"/>
            <a:ext cx="64087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звуковой 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памяти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505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357166"/>
            <a:ext cx="878684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вспомогательных</a:t>
            </a:r>
            <a:r>
              <a:rPr lang="ru-RU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Астрономия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некоторых «подсобных приспособлений» позволяет облегчить запоминание некоторой важной информации. Например, для запоминания того, «растущей» ли является фаза Луны, можно использовать палец, «приставленный» к полумесяцу на небе: если получается буква Р — растущая, иначе С — стареющая</a:t>
            </a:r>
            <a:r>
              <a:rPr lang="ru-RU" dirty="0"/>
              <a:t>. </a:t>
            </a:r>
          </a:p>
        </p:txBody>
      </p:sp>
      <p:pic>
        <p:nvPicPr>
          <p:cNvPr id="5" name="Рисунок 4" descr="http://www.stihi.ru/pics/2016/05/15/1068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3857628"/>
            <a:ext cx="4365430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82412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Учиться надо весело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000164" y="0"/>
            <a:ext cx="1100145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14290"/>
            <a:ext cx="864396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дней в месяцах года</a:t>
            </a:r>
            <a:r>
              <a:rPr lang="ru-RU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костяшкам пальцев. Надо сжать руки в кулаки и сложить два кулака вместе, боком друг к другу, как будто двумя руками держишь карандаш. Счёт месяцев идёт по выступающим костяшкам пальцев и по впадинкам между костяшками. Если месяц приходится на костяшку, значит он длинный, в нём 31 день; если на впадинку — значит короткий, в нём 30 дней, или 28/29, если это февраль. Январь — костяшка мизинца, февраль — впадинка между мизинцем и безымянным пальцем, март — костяшка безымянного, и т. д. Месяца июль и август приходятся на костяшки указательных пальцев, между ними ложбинки нет.</a:t>
            </a:r>
          </a:p>
        </p:txBody>
      </p:sp>
      <p:pic>
        <p:nvPicPr>
          <p:cNvPr id="3" name="Рисунок 2" descr="http://samiysokk.ru/wp-content/uploads/2017/08/9-6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3571876"/>
            <a:ext cx="4606060" cy="31125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95964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 </a:t>
            </a:r>
            <a:r>
              <a:rPr lang="ru-RU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смысловых фраз из начальных букв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запоминаемой информации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https://ds04.infourok.ru/uploads/ex/01e2/00056c99-78908505/img12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06327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662" y="357166"/>
            <a:ext cx="48577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Квадратный корень из 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Длины слов кодируют первые цифры числа (1,4142135624):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Жора, я глуп, но я вот нашел корень из двух</a:t>
            </a:r>
            <a:endParaRPr lang="ru-RU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ello_html_1eb665e4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2071678"/>
            <a:ext cx="1868066" cy="122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000760" y="35716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матый пёс,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 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евою нос.</a:t>
            </a:r>
          </a:p>
          <a:p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схватил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Вчера за хвост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414338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 Архимеда: </a:t>
            </a: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Тело, всунутое в воду,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выпирает на свободу</a:t>
            </a:r>
            <a:b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силой выпертой воды</a:t>
            </a:r>
            <a:b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телом, всунутым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туды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http://900igr.net/up/datas/241101/0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786190"/>
            <a:ext cx="3599120" cy="2627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76550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icrobik.ru/dostb/%D0%A1%D0%BA%D0%B0%D0%B7%D0%BA%D0%B0+%D0%BE+%D0%BF%D0%B0%D0%B4%D0%B5%D0%B6%D0%B0%D1%85b/5932_html_5de40da7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428736"/>
            <a:ext cx="6171226" cy="272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</a:t>
            </a:r>
            <a:endParaRPr lang="ru-RU" sz="60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00430" y="4786322"/>
            <a:ext cx="21820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???????</a:t>
            </a:r>
            <a:endParaRPr lang="ru-RU" sz="4800" dirty="0">
              <a:solidFill>
                <a:srgbClr val="FF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04384473"/>
              </p:ext>
            </p:extLst>
          </p:nvPr>
        </p:nvGraphicFramePr>
        <p:xfrm>
          <a:off x="1857356" y="4214818"/>
          <a:ext cx="5786478" cy="2461260"/>
        </p:xfrm>
        <a:graphic>
          <a:graphicData uri="http://schemas.openxmlformats.org/drawingml/2006/table">
            <a:tbl>
              <a:tblPr/>
              <a:tblGrid>
                <a:gridCol w="1928826"/>
                <a:gridCol w="1928826"/>
                <a:gridCol w="1928826"/>
              </a:tblGrid>
              <a:tr h="518625">
                <a:tc>
                  <a:txBody>
                    <a:bodyPr/>
                    <a:lstStyle/>
                    <a:p>
                      <a:pPr fontAlgn="t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Падеж</a:t>
                      </a:r>
                    </a:p>
                  </a:txBody>
                  <a:tcPr marL="19050" marR="19050" marT="19050" marB="19050">
                    <a:lnL w="9525" cap="flat" cmpd="dbl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dbl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dbl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dbl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Вспомогательное слово</a:t>
                      </a:r>
                    </a:p>
                  </a:txBody>
                  <a:tcPr marL="19050" marR="19050" marT="19050" marB="19050">
                    <a:lnL w="9525" cap="flat" cmpd="dbl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dbl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dbl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dbl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</a:t>
                      </a:r>
                    </a:p>
                  </a:txBody>
                  <a:tcPr marL="19050" marR="19050" marT="19050" marB="19050">
                    <a:lnL w="9525" cap="flat" cmpd="dbl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dbl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dbl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dbl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151">
                <a:tc>
                  <a:txBody>
                    <a:bodyPr/>
                    <a:lstStyle/>
                    <a:p>
                      <a:pPr fontAlgn="t"/>
                      <a:r>
                        <a:rPr lang="ru-RU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Именительный</a:t>
                      </a:r>
                    </a:p>
                  </a:txBody>
                  <a:tcPr marL="19050" marR="19050" marT="19050" marB="19050">
                    <a:lnL w="9525" cap="flat" cmpd="dbl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dbl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dbl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dbl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9050" marR="19050" marT="19050" marB="19050">
                    <a:lnL w="9525" cap="flat" cmpd="dbl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dbl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dbl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dbl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Кто? Что?</a:t>
                      </a:r>
                    </a:p>
                  </a:txBody>
                  <a:tcPr marL="19050" marR="19050" marT="19050" marB="19050">
                    <a:lnL w="9525" cap="flat" cmpd="dbl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dbl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dbl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dbl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F"/>
                    </a:solidFill>
                  </a:tcPr>
                </a:tc>
              </a:tr>
              <a:tr h="276151">
                <a:tc>
                  <a:txBody>
                    <a:bodyPr/>
                    <a:lstStyle/>
                    <a:p>
                      <a:pPr fontAlgn="t"/>
                      <a:r>
                        <a:rPr lang="ru-RU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Родительный</a:t>
                      </a:r>
                    </a:p>
                  </a:txBody>
                  <a:tcPr marL="19050" marR="19050" marT="19050" marB="19050">
                    <a:lnL w="9525" cap="flat" cmpd="dbl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dbl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dbl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dbl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19050" marR="19050" marT="19050" marB="19050">
                    <a:lnL w="9525" cap="flat" cmpd="dbl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dbl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dbl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dbl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Ког</a:t>
                      </a:r>
                      <a:r>
                        <a:rPr lang="ru-RU" b="1" u="none" strike="noStrike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Чег</a:t>
                      </a:r>
                      <a:r>
                        <a:rPr lang="ru-RU" b="1" u="none" strike="noStrike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19050" marR="19050" marT="19050" marB="19050">
                    <a:lnL w="9525" cap="flat" cmpd="dbl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dbl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dbl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dbl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F"/>
                    </a:solidFill>
                  </a:tcPr>
                </a:tc>
              </a:tr>
              <a:tr h="276151">
                <a:tc>
                  <a:txBody>
                    <a:bodyPr/>
                    <a:lstStyle/>
                    <a:p>
                      <a:pPr fontAlgn="t"/>
                      <a:r>
                        <a:rPr lang="ru-RU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Дательный</a:t>
                      </a:r>
                    </a:p>
                  </a:txBody>
                  <a:tcPr marL="19050" marR="19050" marT="19050" marB="19050">
                    <a:lnL w="9525" cap="flat" cmpd="dbl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dbl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dbl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dbl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дать</a:t>
                      </a:r>
                    </a:p>
                  </a:txBody>
                  <a:tcPr marL="19050" marR="19050" marT="19050" marB="19050">
                    <a:lnL w="9525" cap="flat" cmpd="dbl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dbl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dbl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dbl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</a:t>
                      </a:r>
                      <a:r>
                        <a:rPr lang="ru-RU" b="1" u="none" strike="noStrik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Чем</a:t>
                      </a:r>
                      <a:r>
                        <a:rPr lang="ru-RU" b="1" u="none" strike="noStrik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19050" marR="19050" marT="19050" marB="19050">
                    <a:lnL w="9525" cap="flat" cmpd="dbl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dbl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dbl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dbl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F"/>
                    </a:solidFill>
                  </a:tcPr>
                </a:tc>
              </a:tr>
              <a:tr h="276151">
                <a:tc>
                  <a:txBody>
                    <a:bodyPr/>
                    <a:lstStyle/>
                    <a:p>
                      <a:pPr fontAlgn="t"/>
                      <a:r>
                        <a:rPr lang="ru-RU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Винительный</a:t>
                      </a:r>
                    </a:p>
                  </a:txBody>
                  <a:tcPr marL="19050" marR="19050" marT="19050" marB="19050">
                    <a:lnL w="9525" cap="flat" cmpd="dbl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dbl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dbl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dbl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вижу</a:t>
                      </a:r>
                    </a:p>
                  </a:txBody>
                  <a:tcPr marL="19050" marR="19050" marT="19050" marB="19050">
                    <a:lnL w="9525" cap="flat" cmpd="dbl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dbl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dbl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dbl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Ког</a:t>
                      </a:r>
                      <a:r>
                        <a:rPr lang="ru-RU" b="1" u="none" strike="noStrike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Что?</a:t>
                      </a:r>
                    </a:p>
                  </a:txBody>
                  <a:tcPr marL="19050" marR="19050" marT="19050" marB="19050">
                    <a:lnL w="9525" cap="flat" cmpd="dbl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dbl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dbl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dbl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F"/>
                    </a:solidFill>
                  </a:tcPr>
                </a:tc>
              </a:tr>
              <a:tr h="276151">
                <a:tc>
                  <a:txBody>
                    <a:bodyPr/>
                    <a:lstStyle/>
                    <a:p>
                      <a:pPr fontAlgn="t"/>
                      <a:r>
                        <a:rPr lang="ru-RU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Творительный</a:t>
                      </a:r>
                    </a:p>
                  </a:txBody>
                  <a:tcPr marL="19050" marR="19050" marT="19050" marB="19050">
                    <a:lnL w="9525" cap="flat" cmpd="dbl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dbl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dbl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dbl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горжусь</a:t>
                      </a:r>
                    </a:p>
                  </a:txBody>
                  <a:tcPr marL="19050" marR="19050" marT="19050" marB="19050">
                    <a:lnL w="9525" cap="flat" cmpd="dbl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dbl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dbl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dbl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Кем? Чем?</a:t>
                      </a:r>
                    </a:p>
                  </a:txBody>
                  <a:tcPr marL="19050" marR="19050" marT="19050" marB="19050">
                    <a:lnL w="9525" cap="flat" cmpd="dbl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dbl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dbl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dbl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F"/>
                    </a:solidFill>
                  </a:tcPr>
                </a:tc>
              </a:tr>
              <a:tr h="276151">
                <a:tc>
                  <a:txBody>
                    <a:bodyPr/>
                    <a:lstStyle/>
                    <a:p>
                      <a:pPr fontAlgn="t"/>
                      <a:r>
                        <a:rPr lang="ru-RU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Предложный</a:t>
                      </a:r>
                    </a:p>
                  </a:txBody>
                  <a:tcPr marL="19050" marR="19050" marT="19050" marB="19050">
                    <a:lnL w="9525" cap="flat" cmpd="dbl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dbl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dbl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dbl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думаю</a:t>
                      </a:r>
                    </a:p>
                  </a:txBody>
                  <a:tcPr marL="19050" marR="19050" marT="19050" marB="19050">
                    <a:lnL w="9525" cap="flat" cmpd="dbl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dbl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dbl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dbl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к</a:t>
                      </a:r>
                      <a:r>
                        <a:rPr lang="ru-RU" b="1" u="none" strike="noStrik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м? О ч</a:t>
                      </a:r>
                      <a:r>
                        <a:rPr lang="ru-RU" b="1" u="none" strike="noStrik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ё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м?</a:t>
                      </a:r>
                    </a:p>
                  </a:txBody>
                  <a:tcPr marL="19050" marR="19050" marT="19050" marB="19050">
                    <a:lnL w="9525" cap="flat" cmpd="dbl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dbl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dbl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dbl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1385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0.infourok.ru/images/doc/234/101978/1/img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642918"/>
            <a:ext cx="7959828" cy="5500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0426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285728"/>
            <a:ext cx="705678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Цыган на цыпочках цыплёнку цыкнул: «Цыц»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чуде</a:t>
            </a:r>
            <a:r>
              <a:rPr lang="ru-RU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о, не прекра</a:t>
            </a:r>
            <a:r>
              <a:rPr lang="ru-RU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о, а ужа</a:t>
            </a:r>
            <a:r>
              <a:rPr lang="ru-RU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и опа</a:t>
            </a:r>
            <a:r>
              <a:rPr lang="ru-RU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букву «Т» писать напра</a:t>
            </a:r>
            <a:r>
              <a:rPr lang="ru-RU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 словах «вку</a:t>
            </a:r>
            <a:r>
              <a:rPr lang="ru-RU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ый, интере</a:t>
            </a:r>
            <a:r>
              <a:rPr lang="ru-RU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ый»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Собирать, стирать, задира -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Повнимательней гляди: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 слове имя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ра,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Значит, в корне буква 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после корня —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корне будет 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пример, запоминай: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Ноги вытер? — Вытирай!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Моше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ик у труже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ика одну 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украл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21505" name="Picture 1" descr="C:\Users\User\Desktop\9e508ccd5df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2214554"/>
            <a:ext cx="1871689" cy="37433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418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363915"/>
            <a:ext cx="759864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изучении спряжения глаголов 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верного определения начальной формы глагола: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не менять, - СЯ не терять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Дышать, слышать, ненавидеть,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 зависеть, и вертеть,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 обидеть, и терпеть –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запомните, друзья,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на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спрягать нельзя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второму же спряженью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Отнесем мы без сомненья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глаголы, что на - </a:t>
            </a:r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ить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Исключая брить, стелить.</a:t>
            </a:r>
          </a:p>
        </p:txBody>
      </p:sp>
      <p:pic>
        <p:nvPicPr>
          <p:cNvPr id="20481" name="Picture 1" descr="C:\Users\User\Desktop\372c8a76d8d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3357562"/>
            <a:ext cx="2286016" cy="17711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9588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363915"/>
            <a:ext cx="4572000" cy="64940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дарение в словах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 ели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налезли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шОрты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ЗвонИт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звонарь,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ЗвонЯт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звонок,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огороде баба Фёкла, у неё на грядке свёкла!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Срубили ель, сорвали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щавЕль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говори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катАлог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только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каталОг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твОрог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Можно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твОрог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можно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творОг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у нашей Марфы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в полоску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шАрфы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8433" name="Picture 1" descr="C:\Users\User\Desktop\48cc84ffc7d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500042"/>
            <a:ext cx="2681310" cy="23710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7925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8e3/0000f342-b9ffa45f/img3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000108"/>
            <a:ext cx="6817960" cy="502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12746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414" y="2357430"/>
            <a:ext cx="7056757" cy="4000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914400" y="28575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«Необычная история»</a:t>
            </a:r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 необходимо придумать историю, в которой мы свяжем наши образы необычным сюжетом последовательно друг 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другом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Задание!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Сочините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запоминалку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 названию ряда  планет  Солнечной системы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033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Притча о башмачнике</a:t>
            </a:r>
            <a:endParaRPr lang="ru-RU" sz="60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i.blog.fontanka.ru/photos/2015/11/800x600_XBVx3l05izvKiHGIZsR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28" y="1357298"/>
            <a:ext cx="6643734" cy="4694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179891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лександр Македонский помнил имена всех своих воинов. Академик Абрам Иоффе знал наизусть всю таблицу логарифмов. Моцарту достаточно было услышать музыкальное произведение один раз, чтобы исполнить его и записать на бумаге. Прослушав «Мизерере» Аллег…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8847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Хорошая новость: наша память безгранична и может вместить объем информации, равный двум Британским библиотекам. Кроме того, мы запоминаем абсолютно все, только не можем это вспомнить. Если стимулировать определенные участки мозга, то мы сможем вспом…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0191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к разбудить мозг? 1. Как можно быстрее сосчитайте в обратном порядке от 100 до 1 Если такая разминка является слишком простой для тебя, то отнимай от 50 по 3 (т.е. 50, 47, 44 и т.п.). Счет играет очень большую роль в увеличении скорости реакций и,…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061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5214950"/>
            <a:ext cx="11715832" cy="122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1" name="Picture 1" descr="C:\Users\User\Desktop\b8421a3760b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0"/>
            <a:ext cx="7121550" cy="55706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3656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1428736"/>
            <a:ext cx="6120680" cy="3082354"/>
          </a:xfrm>
        </p:spPr>
        <p:txBody>
          <a:bodyPr>
            <a:norm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Учись учиться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User\Desktop\a0ad67f2f9e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4"/>
            <a:ext cx="3700435" cy="446034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000364" y="500042"/>
            <a:ext cx="46837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Занятие: </a:t>
            </a:r>
            <a:endParaRPr lang="ru-RU" sz="66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368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11560" y="692696"/>
            <a:ext cx="8157592" cy="4320480"/>
          </a:xfrm>
        </p:spPr>
        <p:txBody>
          <a:bodyPr>
            <a:normAutofit fontScale="90000"/>
          </a:bodyPr>
          <a:lstStyle/>
          <a:p>
            <a:pPr algn="l"/>
            <a:r>
              <a:rPr lang="ru-RU" sz="5300" b="1" dirty="0" smtClean="0">
                <a:ln w="24500" cmpd="dbl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Запомни!</a:t>
            </a:r>
            <a:r>
              <a:rPr lang="ru-RU" sz="2200" b="1" dirty="0" smtClean="0">
                <a:ln w="24500" cmpd="dbl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n w="24500" cmpd="dbl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Мак, ежевика, лимонад, киви,</a:t>
            </a:r>
            <a:br>
              <a:rPr lang="ru-RU" b="1" i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пирожное, слива, фундук, тесто,</a:t>
            </a:r>
            <a:br>
              <a:rPr lang="ru-RU" b="1" i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креветка, овсянка, яйцо, молоко, майонез, колбаса.</a:t>
            </a:r>
            <a:r>
              <a:rPr lang="ru-RU" b="1" i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026" name="Picture 2" descr="C:\Users\User\Desktop\Новая папка\c0a36974723e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4714884"/>
            <a:ext cx="3390915" cy="16395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3653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224" y="1142984"/>
            <a:ext cx="8001056" cy="44627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МНЕМО́НИКА - </a:t>
            </a:r>
            <a:r>
              <a:rPr lang="ru-RU" sz="4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совокупность правил и приёмов, помогающих запоминать нужные сведения.</a:t>
            </a:r>
            <a:endParaRPr lang="ru-RU" sz="4400" b="1" spc="50" dirty="0" smtClean="0">
              <a:ln w="19050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С.И.Ожегов</a:t>
            </a:r>
          </a:p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«Толковый словарь русского языка»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107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-642966"/>
            <a:ext cx="9358378" cy="392909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67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Приемы </a:t>
            </a:r>
            <a:r>
              <a:rPr lang="ru-RU" sz="67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мнемотехники</a:t>
            </a:r>
            <a:br>
              <a:rPr lang="ru-RU" sz="67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7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7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7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-группировка</a:t>
            </a:r>
            <a:r>
              <a:rPr lang="ru-RU" sz="67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br>
              <a:rPr lang="ru-RU" sz="67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7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7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ru-RU" sz="67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</a:t>
            </a:r>
            <a:r>
              <a:rPr lang="ru-RU" sz="67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67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7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67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ассоциации; </a:t>
            </a:r>
            <a:r>
              <a:rPr lang="ru-RU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endParaRPr lang="ru-RU" b="1" spc="50" dirty="0">
              <a:ln w="19050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C:\Users\User\Desktop\c0a36974723e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929198"/>
            <a:ext cx="3289851" cy="15906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5719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2794322"/>
          </a:xfrm>
        </p:spPr>
        <p:txBody>
          <a:bodyPr>
            <a:normAutofit/>
          </a:bodyPr>
          <a:lstStyle/>
          <a:p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 Я слышу и забываю. </a:t>
            </a:r>
            <a:b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Я вижу и запоминаю.</a:t>
            </a:r>
            <a:b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Я делаю и понимаю».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Конфуций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14253" y="-1395535"/>
            <a:ext cx="7646179" cy="52565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861048"/>
            <a:ext cx="1356630" cy="24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4113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40050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428604"/>
            <a:ext cx="8286808" cy="55707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Группировка</a:t>
            </a: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группировки легче запоминать телефонные номера</a:t>
            </a:r>
          </a:p>
          <a:p>
            <a:r>
              <a:rPr lang="ru-RU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2-98-71-23 запомнить сложнее, чем:   2-987-123</a:t>
            </a: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i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Запомните слова:</a:t>
            </a:r>
            <a:endParaRPr lang="ru-RU" sz="32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i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Альпы,Чудское</a:t>
            </a:r>
            <a:r>
              <a:rPr lang="ru-RU" sz="3200" b="1" i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Волга, </a:t>
            </a:r>
            <a:r>
              <a:rPr lang="ru-RU" sz="3200" b="1" i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тополь,Днепр</a:t>
            </a:r>
            <a:r>
              <a:rPr lang="ru-RU" sz="3200" b="1" i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i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дуб,Памир,Байкал,липа,Кавказ,Онежское</a:t>
            </a:r>
            <a:r>
              <a:rPr lang="ru-RU" sz="3200" b="1" i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Иргиз (воспроизведите </a:t>
            </a:r>
            <a:r>
              <a:rPr lang="ru-RU" sz="3200" b="1" i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то,что</a:t>
            </a:r>
            <a:r>
              <a:rPr lang="ru-RU" sz="3200" b="1" i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запомнили)</a:t>
            </a:r>
            <a:endParaRPr lang="ru-RU" sz="32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6123188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1137</TotalTime>
  <Words>351</Words>
  <Application>Microsoft Office PowerPoint</Application>
  <PresentationFormat>Экран (4:3)</PresentationFormat>
  <Paragraphs>156</Paragraphs>
  <Slides>33</Slides>
  <Notes>3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Слайд 2</vt:lpstr>
      <vt:lpstr>Притча о башмачнике</vt:lpstr>
      <vt:lpstr>Учись учиться.</vt:lpstr>
      <vt:lpstr>Запомни! Мак, ежевика, лимонад, киви, пирожное, слива, фундук, тесто, креветка, овсянка, яйцо, молоко, майонез, колбаса. </vt:lpstr>
      <vt:lpstr>Слайд 6</vt:lpstr>
      <vt:lpstr>     Приемы мнемотехники  -группировка;         - классификация; - ассоциации;  </vt:lpstr>
      <vt:lpstr>« Я слышу и забываю.       Я вижу и запоминаю.      Я делаю и понимаю».                               Конфуций</vt:lpstr>
      <vt:lpstr>Слайд 9</vt:lpstr>
      <vt:lpstr>Слайд 10</vt:lpstr>
      <vt:lpstr>Слайд 11</vt:lpstr>
      <vt:lpstr>Слайд 12</vt:lpstr>
      <vt:lpstr>Ассоциация – нахождение ярких необычных образов,которые соединяются с запоминаемой информацией. </vt:lpstr>
      <vt:lpstr>Слайд 14</vt:lpstr>
      <vt:lpstr>Художественные тексты (проза, стихи)  Вы читаете такой текст: «Архипелаг Фиджи – это крупные и мелкие острова. Большинство из них вулканического происхождения. Тут есть песчаные пляжи, окаймленные пальмовыми рощами, укромные бухты...» </vt:lpstr>
      <vt:lpstr>Слайд 16</vt:lpstr>
      <vt:lpstr>Слайд 17</vt:lpstr>
      <vt:lpstr>Слайд 18</vt:lpstr>
      <vt:lpstr>Слайд 19</vt:lpstr>
      <vt:lpstr>Слайд 20</vt:lpstr>
      <vt:lpstr>Образование смысловых фраз из начальных букв запоминаемой информации </vt:lpstr>
      <vt:lpstr>Слайд 22</vt:lpstr>
      <vt:lpstr>Русский язык</vt:lpstr>
      <vt:lpstr>Слайд 24</vt:lpstr>
      <vt:lpstr>Слайд 25</vt:lpstr>
      <vt:lpstr>Слайд 26</vt:lpstr>
      <vt:lpstr>Слайд 27</vt:lpstr>
      <vt:lpstr>Слайд 28</vt:lpstr>
      <vt:lpstr>  Метод «Необычная история» Нам необходимо придумать историю, в которой мы свяжем наши образы необычным сюжетом последовательно друг с другом  Задание!  Сочините запоминалку к названию ряда  планет  Солнечной системы  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Занятие:</dc:title>
  <dc:creator>Юрий</dc:creator>
  <cp:lastModifiedBy>User</cp:lastModifiedBy>
  <cp:revision>111</cp:revision>
  <dcterms:created xsi:type="dcterms:W3CDTF">2017-10-14T07:16:44Z</dcterms:created>
  <dcterms:modified xsi:type="dcterms:W3CDTF">2017-10-20T07:35:09Z</dcterms:modified>
</cp:coreProperties>
</file>